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8" r:id="rId2"/>
    <p:sldId id="256" r:id="rId3"/>
    <p:sldId id="257" r:id="rId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84" y="6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79A50B-F467-4724-83F2-16BA4579431D}" type="datetimeFigureOut">
              <a:rPr lang="nl-NL" smtClean="0"/>
              <a:t>1-12-2016</a:t>
            </a:fld>
            <a:endParaRPr lang="nl-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431CCA-E337-4B6F-9391-E958C0ADCFD0}" type="slidenum">
              <a:rPr lang="nl-NL" smtClean="0"/>
              <a:t>‹nr.›</a:t>
            </a:fld>
            <a:endParaRPr lang="nl-NL"/>
          </a:p>
        </p:txBody>
      </p:sp>
    </p:spTree>
    <p:extLst>
      <p:ext uri="{BB962C8B-B14F-4D97-AF65-F5344CB8AC3E}">
        <p14:creationId xmlns:p14="http://schemas.microsoft.com/office/powerpoint/2010/main" val="1554468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78431CCA-E337-4B6F-9391-E958C0ADCFD0}" type="slidenum">
              <a:rPr lang="nl-NL" smtClean="0"/>
              <a:t>2</a:t>
            </a:fld>
            <a:endParaRPr lang="nl-NL"/>
          </a:p>
        </p:txBody>
      </p:sp>
    </p:spTree>
    <p:extLst>
      <p:ext uri="{BB962C8B-B14F-4D97-AF65-F5344CB8AC3E}">
        <p14:creationId xmlns:p14="http://schemas.microsoft.com/office/powerpoint/2010/main" val="378669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NL"/>
          </a:p>
        </p:txBody>
      </p:sp>
      <p:sp>
        <p:nvSpPr>
          <p:cNvPr id="4" name="Date Placeholder 3"/>
          <p:cNvSpPr>
            <a:spLocks noGrp="1"/>
          </p:cNvSpPr>
          <p:nvPr>
            <p:ph type="dt" sz="half" idx="10"/>
          </p:nvPr>
        </p:nvSpPr>
        <p:spPr/>
        <p:txBody>
          <a:bodyPr/>
          <a:lstStyle/>
          <a:p>
            <a:fld id="{222C5FFB-CC1D-4BDB-AC32-9906F9488EF9}" type="datetimeFigureOut">
              <a:rPr lang="nl-NL" smtClean="0"/>
              <a:t>1-12-2016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7E951A9-939F-4C07-A10D-F576950BF9F6}" type="slidenum">
              <a:rPr lang="nl-NL" smtClean="0"/>
              <a:t>‹nr.›</a:t>
            </a:fld>
            <a:endParaRPr lang="nl-NL"/>
          </a:p>
        </p:txBody>
      </p:sp>
    </p:spTree>
    <p:extLst>
      <p:ext uri="{BB962C8B-B14F-4D97-AF65-F5344CB8AC3E}">
        <p14:creationId xmlns:p14="http://schemas.microsoft.com/office/powerpoint/2010/main" val="2343880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222C5FFB-CC1D-4BDB-AC32-9906F9488EF9}" type="datetimeFigureOut">
              <a:rPr lang="nl-NL" smtClean="0"/>
              <a:t>1-12-2016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7E951A9-939F-4C07-A10D-F576950BF9F6}" type="slidenum">
              <a:rPr lang="nl-NL" smtClean="0"/>
              <a:t>‹nr.›</a:t>
            </a:fld>
            <a:endParaRPr lang="nl-NL"/>
          </a:p>
        </p:txBody>
      </p:sp>
    </p:spTree>
    <p:extLst>
      <p:ext uri="{BB962C8B-B14F-4D97-AF65-F5344CB8AC3E}">
        <p14:creationId xmlns:p14="http://schemas.microsoft.com/office/powerpoint/2010/main" val="1278259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222C5FFB-CC1D-4BDB-AC32-9906F9488EF9}" type="datetimeFigureOut">
              <a:rPr lang="nl-NL" smtClean="0"/>
              <a:t>1-12-2016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7E951A9-939F-4C07-A10D-F576950BF9F6}" type="slidenum">
              <a:rPr lang="nl-NL" smtClean="0"/>
              <a:t>‹nr.›</a:t>
            </a:fld>
            <a:endParaRPr lang="nl-NL"/>
          </a:p>
        </p:txBody>
      </p:sp>
    </p:spTree>
    <p:extLst>
      <p:ext uri="{BB962C8B-B14F-4D97-AF65-F5344CB8AC3E}">
        <p14:creationId xmlns:p14="http://schemas.microsoft.com/office/powerpoint/2010/main" val="2603803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222C5FFB-CC1D-4BDB-AC32-9906F9488EF9}" type="datetimeFigureOut">
              <a:rPr lang="nl-NL" smtClean="0"/>
              <a:t>1-12-2016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7E951A9-939F-4C07-A10D-F576950BF9F6}" type="slidenum">
              <a:rPr lang="nl-NL" smtClean="0"/>
              <a:t>‹nr.›</a:t>
            </a:fld>
            <a:endParaRPr lang="nl-NL"/>
          </a:p>
        </p:txBody>
      </p:sp>
    </p:spTree>
    <p:extLst>
      <p:ext uri="{BB962C8B-B14F-4D97-AF65-F5344CB8AC3E}">
        <p14:creationId xmlns:p14="http://schemas.microsoft.com/office/powerpoint/2010/main" val="4132178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2C5FFB-CC1D-4BDB-AC32-9906F9488EF9}" type="datetimeFigureOut">
              <a:rPr lang="nl-NL" smtClean="0"/>
              <a:t>1-12-2016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7E951A9-939F-4C07-A10D-F576950BF9F6}" type="slidenum">
              <a:rPr lang="nl-NL" smtClean="0"/>
              <a:t>‹nr.›</a:t>
            </a:fld>
            <a:endParaRPr lang="nl-NL"/>
          </a:p>
        </p:txBody>
      </p:sp>
    </p:spTree>
    <p:extLst>
      <p:ext uri="{BB962C8B-B14F-4D97-AF65-F5344CB8AC3E}">
        <p14:creationId xmlns:p14="http://schemas.microsoft.com/office/powerpoint/2010/main" val="2496146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4"/>
          <p:cNvSpPr>
            <a:spLocks noGrp="1"/>
          </p:cNvSpPr>
          <p:nvPr>
            <p:ph type="dt" sz="half" idx="10"/>
          </p:nvPr>
        </p:nvSpPr>
        <p:spPr/>
        <p:txBody>
          <a:bodyPr/>
          <a:lstStyle/>
          <a:p>
            <a:fld id="{222C5FFB-CC1D-4BDB-AC32-9906F9488EF9}" type="datetimeFigureOut">
              <a:rPr lang="nl-NL" smtClean="0"/>
              <a:t>1-12-2016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7E951A9-939F-4C07-A10D-F576950BF9F6}" type="slidenum">
              <a:rPr lang="nl-NL" smtClean="0"/>
              <a:t>‹nr.›</a:t>
            </a:fld>
            <a:endParaRPr lang="nl-NL"/>
          </a:p>
        </p:txBody>
      </p:sp>
    </p:spTree>
    <p:extLst>
      <p:ext uri="{BB962C8B-B14F-4D97-AF65-F5344CB8AC3E}">
        <p14:creationId xmlns:p14="http://schemas.microsoft.com/office/powerpoint/2010/main" val="463112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6"/>
          <p:cNvSpPr>
            <a:spLocks noGrp="1"/>
          </p:cNvSpPr>
          <p:nvPr>
            <p:ph type="dt" sz="half" idx="10"/>
          </p:nvPr>
        </p:nvSpPr>
        <p:spPr/>
        <p:txBody>
          <a:bodyPr/>
          <a:lstStyle/>
          <a:p>
            <a:fld id="{222C5FFB-CC1D-4BDB-AC32-9906F9488EF9}" type="datetimeFigureOut">
              <a:rPr lang="nl-NL" smtClean="0"/>
              <a:t>1-12-2016</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F7E951A9-939F-4C07-A10D-F576950BF9F6}" type="slidenum">
              <a:rPr lang="nl-NL" smtClean="0"/>
              <a:t>‹nr.›</a:t>
            </a:fld>
            <a:endParaRPr lang="nl-NL"/>
          </a:p>
        </p:txBody>
      </p:sp>
    </p:spTree>
    <p:extLst>
      <p:ext uri="{BB962C8B-B14F-4D97-AF65-F5344CB8AC3E}">
        <p14:creationId xmlns:p14="http://schemas.microsoft.com/office/powerpoint/2010/main" val="2101887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2"/>
          <p:cNvSpPr>
            <a:spLocks noGrp="1"/>
          </p:cNvSpPr>
          <p:nvPr>
            <p:ph type="dt" sz="half" idx="10"/>
          </p:nvPr>
        </p:nvSpPr>
        <p:spPr/>
        <p:txBody>
          <a:bodyPr/>
          <a:lstStyle/>
          <a:p>
            <a:fld id="{222C5FFB-CC1D-4BDB-AC32-9906F9488EF9}" type="datetimeFigureOut">
              <a:rPr lang="nl-NL" smtClean="0"/>
              <a:t>1-12-2016</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F7E951A9-939F-4C07-A10D-F576950BF9F6}" type="slidenum">
              <a:rPr lang="nl-NL" smtClean="0"/>
              <a:t>‹nr.›</a:t>
            </a:fld>
            <a:endParaRPr lang="nl-NL"/>
          </a:p>
        </p:txBody>
      </p:sp>
    </p:spTree>
    <p:extLst>
      <p:ext uri="{BB962C8B-B14F-4D97-AF65-F5344CB8AC3E}">
        <p14:creationId xmlns:p14="http://schemas.microsoft.com/office/powerpoint/2010/main" val="1541112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C5FFB-CC1D-4BDB-AC32-9906F9488EF9}" type="datetimeFigureOut">
              <a:rPr lang="nl-NL" smtClean="0"/>
              <a:t>1-12-2016</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F7E951A9-939F-4C07-A10D-F576950BF9F6}" type="slidenum">
              <a:rPr lang="nl-NL" smtClean="0"/>
              <a:t>‹nr.›</a:t>
            </a:fld>
            <a:endParaRPr lang="nl-NL"/>
          </a:p>
        </p:txBody>
      </p:sp>
    </p:spTree>
    <p:extLst>
      <p:ext uri="{BB962C8B-B14F-4D97-AF65-F5344CB8AC3E}">
        <p14:creationId xmlns:p14="http://schemas.microsoft.com/office/powerpoint/2010/main" val="3471069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2C5FFB-CC1D-4BDB-AC32-9906F9488EF9}" type="datetimeFigureOut">
              <a:rPr lang="nl-NL" smtClean="0"/>
              <a:t>1-12-2016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7E951A9-939F-4C07-A10D-F576950BF9F6}" type="slidenum">
              <a:rPr lang="nl-NL" smtClean="0"/>
              <a:t>‹nr.›</a:t>
            </a:fld>
            <a:endParaRPr lang="nl-NL"/>
          </a:p>
        </p:txBody>
      </p:sp>
    </p:spTree>
    <p:extLst>
      <p:ext uri="{BB962C8B-B14F-4D97-AF65-F5344CB8AC3E}">
        <p14:creationId xmlns:p14="http://schemas.microsoft.com/office/powerpoint/2010/main" val="1372801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2C5FFB-CC1D-4BDB-AC32-9906F9488EF9}" type="datetimeFigureOut">
              <a:rPr lang="nl-NL" smtClean="0"/>
              <a:t>1-12-2016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7E951A9-939F-4C07-A10D-F576950BF9F6}" type="slidenum">
              <a:rPr lang="nl-NL" smtClean="0"/>
              <a:t>‹nr.›</a:t>
            </a:fld>
            <a:endParaRPr lang="nl-NL"/>
          </a:p>
        </p:txBody>
      </p:sp>
    </p:spTree>
    <p:extLst>
      <p:ext uri="{BB962C8B-B14F-4D97-AF65-F5344CB8AC3E}">
        <p14:creationId xmlns:p14="http://schemas.microsoft.com/office/powerpoint/2010/main" val="3451210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2C5FFB-CC1D-4BDB-AC32-9906F9488EF9}" type="datetimeFigureOut">
              <a:rPr lang="nl-NL" smtClean="0"/>
              <a:t>1-12-2016</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E951A9-939F-4C07-A10D-F576950BF9F6}" type="slidenum">
              <a:rPr lang="nl-NL" smtClean="0"/>
              <a:t>‹nr.›</a:t>
            </a:fld>
            <a:endParaRPr lang="nl-NL"/>
          </a:p>
        </p:txBody>
      </p:sp>
    </p:spTree>
    <p:extLst>
      <p:ext uri="{BB962C8B-B14F-4D97-AF65-F5344CB8AC3E}">
        <p14:creationId xmlns:p14="http://schemas.microsoft.com/office/powerpoint/2010/main" val="4027547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rug.nl/research/stratingh/" TargetMode="External"/><Relationship Id="rId2" Type="http://schemas.openxmlformats.org/officeDocument/2006/relationships/hyperlink" Target="http://www.benferinga.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www.nemokennislink.nl/publicaties/ik-heb-het-idee-dat-ik-elke-dag-een-mooie-partij-voetbal-speel" TargetMode="External"/><Relationship Id="rId3" Type="http://schemas.openxmlformats.org/officeDocument/2006/relationships/image" Target="../media/image1.png"/><Relationship Id="rId7" Type="http://schemas.openxmlformats.org/officeDocument/2006/relationships/hyperlink" Target="https://www.youtube.com/watch?v=VoMCTIWxWAI"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vpro.nl/speel~WO_VPRO_036865~adams-appel-hoe-groot-wordt-nanotechnologie-nanotechnologie-ben-feringa~.html" TargetMode="External"/><Relationship Id="rId11" Type="http://schemas.openxmlformats.org/officeDocument/2006/relationships/hyperlink" Target="http://www.npo.nl/hoe-groot-wordt-nanotechnologie/03-08-2010/WO_VPRO_036867" TargetMode="External"/><Relationship Id="rId5" Type="http://schemas.openxmlformats.org/officeDocument/2006/relationships/hyperlink" Target="https://www.youtube.com/watch?v=SuHmG3xYC98" TargetMode="External"/><Relationship Id="rId10" Type="http://schemas.openxmlformats.org/officeDocument/2006/relationships/hyperlink" Target="http://www.nemokennislink.nl/publicaties/nobelprijs-voor-moleculaire-machines" TargetMode="External"/><Relationship Id="rId4" Type="http://schemas.openxmlformats.org/officeDocument/2006/relationships/hyperlink" Target="https://www.youtube.com/watch?v=su4k84eQ8sI" TargetMode="External"/><Relationship Id="rId9" Type="http://schemas.openxmlformats.org/officeDocument/2006/relationships/hyperlink" Target="https://www.youtube.com/watch?v=YNGzUN71LqE"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rug.nl/sciencelinx/" TargetMode="External"/><Relationship Id="rId2" Type="http://schemas.openxmlformats.org/officeDocument/2006/relationships/hyperlink" Target="http://www.rug.nl/sciencelinx/leerlingen/docs/leerlingenagenda.pdf" TargetMode="External"/><Relationship Id="rId1" Type="http://schemas.openxmlformats.org/officeDocument/2006/relationships/slideLayout" Target="../slideLayouts/slideLayout2.xml"/><Relationship Id="rId4" Type="http://schemas.openxmlformats.org/officeDocument/2006/relationships/hyperlink" Target="http://www.rug.nl/sciencelinx/docenten/docs/docentenagenda.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1797"/>
            <a:ext cx="8229600" cy="5937523"/>
          </a:xfrm>
        </p:spPr>
        <p:txBody>
          <a:bodyPr>
            <a:normAutofit fontScale="47500" lnSpcReduction="20000"/>
          </a:bodyPr>
          <a:lstStyle/>
          <a:p>
            <a:pPr marL="0" indent="0">
              <a:buNone/>
            </a:pPr>
            <a:endParaRPr lang="nl-NL" dirty="0" smtClean="0"/>
          </a:p>
          <a:p>
            <a:pPr marL="0" indent="0">
              <a:buNone/>
            </a:pPr>
            <a:endParaRPr lang="nl-NL" dirty="0"/>
          </a:p>
          <a:p>
            <a:pPr marL="0" indent="0">
              <a:buNone/>
            </a:pPr>
            <a:r>
              <a:rPr lang="nl-NL" sz="3400" dirty="0" smtClean="0"/>
              <a:t>Beste collega-Scheikundedocenten,</a:t>
            </a:r>
          </a:p>
          <a:p>
            <a:pPr marL="0" indent="0">
              <a:buNone/>
            </a:pPr>
            <a:r>
              <a:rPr lang="nl-NL" sz="3400" dirty="0" smtClean="0"/>
              <a:t> </a:t>
            </a:r>
          </a:p>
          <a:p>
            <a:pPr marL="0" indent="0">
              <a:buNone/>
            </a:pPr>
            <a:r>
              <a:rPr lang="nl-NL" sz="3400" dirty="0" smtClean="0"/>
              <a:t>Als directeur van het Stratingh Instituut voor Chemie aan de Rijksuniversiteit Groningen wil ik u met veel trots meedelen dat Prof. B. </a:t>
            </a:r>
            <a:r>
              <a:rPr lang="nl-NL" sz="3400" dirty="0" err="1" smtClean="0"/>
              <a:t>Feringa</a:t>
            </a:r>
            <a:r>
              <a:rPr lang="nl-NL" sz="3400" dirty="0" smtClean="0"/>
              <a:t> dit jaar de Nobelprijs voor de Scheikunde heeft ontvangen. Dit is een grote waardering voor </a:t>
            </a:r>
            <a:r>
              <a:rPr lang="nl-NL" sz="3400" dirty="0" err="1" smtClean="0"/>
              <a:t>Feringa</a:t>
            </a:r>
            <a:r>
              <a:rPr lang="nl-NL" sz="3400" dirty="0" smtClean="0"/>
              <a:t>, en daarmee ook voor de beroepsgroep en de discipline. </a:t>
            </a:r>
          </a:p>
          <a:p>
            <a:pPr marL="0" indent="0">
              <a:buNone/>
            </a:pPr>
            <a:r>
              <a:rPr lang="nl-NL" sz="3400" dirty="0" smtClean="0"/>
              <a:t>Al in zijn eerste toespraak wees Ben nadrukkelijk op het belang van kennisoverdracht, creativiteit, en enthousiasme op het gebied van de Scheikunde zoals dat op allerlei manieren wordt beoefend en in aanpalende vakgebieden zoals de Biologie en de Natuurkunde nog steeds belangrijker wordt. Met name de creativiteit, het feit dat chemici, scheikundigen, in staat zijn hun eigen moleculen te ontwerpen en te maken, om daarmee nieuwe kennis en functies te ontwikkelen, kan nauwelijks voldoende aandacht krijgen. Het is dit aspect wat ons onderscheidt binnen de natuurwetenschappen. </a:t>
            </a:r>
          </a:p>
          <a:p>
            <a:pPr marL="0" indent="0">
              <a:buNone/>
            </a:pPr>
            <a:r>
              <a:rPr lang="nl-NL" sz="3400" dirty="0" smtClean="0"/>
              <a:t>Dit wil ik onderstrepen en u vragen in de komende dagen tijdens de lessen aandacht te besteden aan dit mooie moment. </a:t>
            </a:r>
          </a:p>
          <a:p>
            <a:pPr marL="0" indent="0">
              <a:buNone/>
            </a:pPr>
            <a:r>
              <a:rPr lang="nl-NL" sz="3400" dirty="0" smtClean="0"/>
              <a:t>Er is veel informatie op internet beschikbaar, onder andere op </a:t>
            </a:r>
            <a:r>
              <a:rPr lang="nl-NL" sz="3400" u="sng" dirty="0" smtClean="0">
                <a:hlinkClick r:id="rId2"/>
              </a:rPr>
              <a:t>www.BenFeringa.com</a:t>
            </a:r>
            <a:r>
              <a:rPr lang="nl-NL" sz="3400" dirty="0" smtClean="0"/>
              <a:t>, de pagina van het Stratingh Instituut (</a:t>
            </a:r>
            <a:r>
              <a:rPr lang="nl-NL" sz="3400" u="sng" dirty="0" smtClean="0">
                <a:hlinkClick r:id="rId3"/>
              </a:rPr>
              <a:t>http://www.rug.nl/research/stratingh/</a:t>
            </a:r>
            <a:r>
              <a:rPr lang="nl-NL" sz="3400" dirty="0" smtClean="0"/>
              <a:t> ) en de pagina van het Nobel </a:t>
            </a:r>
            <a:r>
              <a:rPr lang="nl-NL" sz="3400" dirty="0" err="1" smtClean="0"/>
              <a:t>committee</a:t>
            </a:r>
            <a:r>
              <a:rPr lang="nl-NL" sz="3400" dirty="0"/>
              <a:t> (https://www.nobelprize.org/nobel_prizes/chemistry/laureates/2016</a:t>
            </a:r>
            <a:r>
              <a:rPr lang="nl-NL" sz="3400" dirty="0" smtClean="0"/>
              <a:t>/). </a:t>
            </a:r>
          </a:p>
          <a:p>
            <a:pPr marL="0" indent="0">
              <a:buNone/>
            </a:pPr>
            <a:r>
              <a:rPr lang="nl-NL" sz="3400" dirty="0" smtClean="0"/>
              <a:t>Ik reken er op dat u allemaal in ons enthousiasme deelt en, onder ons gezegd, dit zult gebruiken voor een ferme positionering van de Scheikunde in het voortgezet - en beroepsonderwijs.</a:t>
            </a:r>
          </a:p>
          <a:p>
            <a:pPr marL="0" indent="0">
              <a:buNone/>
            </a:pPr>
            <a:r>
              <a:rPr lang="nl-NL" sz="3400" dirty="0" smtClean="0"/>
              <a:t> </a:t>
            </a:r>
          </a:p>
          <a:p>
            <a:pPr marL="0" indent="0">
              <a:buNone/>
            </a:pPr>
            <a:r>
              <a:rPr lang="nl-NL" sz="3400" dirty="0" smtClean="0"/>
              <a:t> </a:t>
            </a:r>
          </a:p>
          <a:p>
            <a:pPr marL="0" indent="0">
              <a:buNone/>
            </a:pPr>
            <a:r>
              <a:rPr lang="nl-NL" sz="3400" dirty="0" smtClean="0"/>
              <a:t>Met vriendelijke groet,</a:t>
            </a:r>
          </a:p>
          <a:p>
            <a:pPr marL="0" indent="0">
              <a:buNone/>
            </a:pPr>
            <a:r>
              <a:rPr lang="nl-NL" sz="3400" dirty="0" smtClean="0"/>
              <a:t>Prof. Dr. A. J. </a:t>
            </a:r>
            <a:r>
              <a:rPr lang="nl-NL" sz="3400" dirty="0" err="1" smtClean="0"/>
              <a:t>Minnaard</a:t>
            </a:r>
            <a:endParaRPr lang="nl-NL" sz="3400" dirty="0" smtClean="0"/>
          </a:p>
          <a:p>
            <a:pPr marL="0" indent="0">
              <a:buNone/>
            </a:pPr>
            <a:endParaRPr lang="nl-NL" dirty="0"/>
          </a:p>
        </p:txBody>
      </p:sp>
    </p:spTree>
    <p:extLst>
      <p:ext uri="{BB962C8B-B14F-4D97-AF65-F5344CB8AC3E}">
        <p14:creationId xmlns:p14="http://schemas.microsoft.com/office/powerpoint/2010/main" val="2942632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44624"/>
            <a:ext cx="2592288" cy="19442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107504" y="-315416"/>
            <a:ext cx="8856984" cy="7571303"/>
          </a:xfrm>
          <a:prstGeom prst="rect">
            <a:avLst/>
          </a:prstGeom>
          <a:noFill/>
        </p:spPr>
        <p:txBody>
          <a:bodyPr wrap="square" rtlCol="0">
            <a:spAutoFit/>
          </a:bodyPr>
          <a:lstStyle/>
          <a:p>
            <a:endParaRPr lang="en-US" dirty="0" smtClean="0">
              <a:solidFill>
                <a:schemeClr val="bg1"/>
              </a:solidFill>
            </a:endParaRPr>
          </a:p>
          <a:p>
            <a:endParaRPr lang="en-US" dirty="0" smtClean="0">
              <a:solidFill>
                <a:schemeClr val="bg1"/>
              </a:solidFill>
            </a:endParaRPr>
          </a:p>
          <a:p>
            <a:r>
              <a:rPr lang="en-US" dirty="0" err="1" smtClean="0"/>
              <a:t>Alle</a:t>
            </a:r>
            <a:r>
              <a:rPr lang="en-US" dirty="0" smtClean="0"/>
              <a:t> </a:t>
            </a:r>
            <a:r>
              <a:rPr lang="en-US" dirty="0" err="1" smtClean="0"/>
              <a:t>niveau’s</a:t>
            </a:r>
            <a:r>
              <a:rPr lang="en-US" dirty="0" smtClean="0"/>
              <a:t>: </a:t>
            </a:r>
          </a:p>
          <a:p>
            <a:r>
              <a:rPr lang="en-US" i="1" dirty="0" smtClean="0"/>
              <a:t>Wat </a:t>
            </a:r>
            <a:r>
              <a:rPr lang="en-US" i="1" dirty="0" err="1" smtClean="0"/>
              <a:t>zou</a:t>
            </a:r>
            <a:r>
              <a:rPr lang="en-US" i="1" dirty="0" smtClean="0"/>
              <a:t> </a:t>
            </a:r>
            <a:r>
              <a:rPr lang="en-US" i="1" dirty="0" err="1" smtClean="0"/>
              <a:t>er</a:t>
            </a:r>
            <a:r>
              <a:rPr lang="en-US" i="1" dirty="0" smtClean="0"/>
              <a:t> nog </a:t>
            </a:r>
            <a:r>
              <a:rPr lang="en-US" i="1" dirty="0" err="1" smtClean="0"/>
              <a:t>meer</a:t>
            </a:r>
            <a:r>
              <a:rPr lang="en-US" i="1" dirty="0" smtClean="0"/>
              <a:t> met </a:t>
            </a:r>
            <a:r>
              <a:rPr lang="en-US" i="1" dirty="0" err="1" smtClean="0"/>
              <a:t>een</a:t>
            </a:r>
            <a:r>
              <a:rPr lang="en-US" i="1" dirty="0" smtClean="0"/>
              <a:t> </a:t>
            </a:r>
            <a:r>
              <a:rPr lang="en-US" i="1" dirty="0" err="1" smtClean="0"/>
              <a:t>nano-molecuul-autootje</a:t>
            </a:r>
            <a:r>
              <a:rPr lang="en-US" i="1" dirty="0" smtClean="0"/>
              <a:t/>
            </a:r>
            <a:br>
              <a:rPr lang="en-US" i="1" dirty="0" smtClean="0"/>
            </a:br>
            <a:r>
              <a:rPr lang="en-US" i="1" dirty="0" smtClean="0"/>
              <a:t> </a:t>
            </a:r>
            <a:r>
              <a:rPr lang="en-US" i="1" dirty="0" err="1" smtClean="0"/>
              <a:t>kunnen</a:t>
            </a:r>
            <a:r>
              <a:rPr lang="en-US" i="1" dirty="0" smtClean="0"/>
              <a:t> </a:t>
            </a:r>
            <a:r>
              <a:rPr lang="en-US" i="1" dirty="0" err="1" smtClean="0"/>
              <a:t>worden</a:t>
            </a:r>
            <a:r>
              <a:rPr lang="en-US" i="1" dirty="0" smtClean="0"/>
              <a:t> </a:t>
            </a:r>
            <a:r>
              <a:rPr lang="en-US" i="1" dirty="0" err="1" smtClean="0"/>
              <a:t>gedaan</a:t>
            </a:r>
            <a:r>
              <a:rPr lang="en-US" i="1" dirty="0" smtClean="0"/>
              <a:t>?</a:t>
            </a:r>
          </a:p>
          <a:p>
            <a:r>
              <a:rPr lang="en-US" i="1" dirty="0" smtClean="0">
                <a:hlinkClick r:id="rId4"/>
              </a:rPr>
              <a:t>https://www.youtube.com/watch?v=su4k84eQ8sI</a:t>
            </a:r>
            <a:endParaRPr lang="en-US" i="1" dirty="0" smtClean="0"/>
          </a:p>
          <a:p>
            <a:endParaRPr lang="en-US" i="1" dirty="0" smtClean="0"/>
          </a:p>
          <a:p>
            <a:r>
              <a:rPr lang="en-US" i="1" dirty="0" err="1" smtClean="0"/>
              <a:t>Ontwerp</a:t>
            </a:r>
            <a:r>
              <a:rPr lang="en-US" i="1" dirty="0" smtClean="0"/>
              <a:t> </a:t>
            </a:r>
            <a:r>
              <a:rPr lang="en-US" i="1" dirty="0" err="1" smtClean="0"/>
              <a:t>en</a:t>
            </a:r>
            <a:r>
              <a:rPr lang="en-US" i="1" dirty="0" smtClean="0"/>
              <a:t> </a:t>
            </a:r>
            <a:r>
              <a:rPr lang="en-US" i="1" dirty="0" err="1" smtClean="0"/>
              <a:t>teken</a:t>
            </a:r>
            <a:r>
              <a:rPr lang="en-US" i="1" dirty="0" smtClean="0"/>
              <a:t> je </a:t>
            </a:r>
            <a:r>
              <a:rPr lang="en-US" i="1" dirty="0" err="1" smtClean="0"/>
              <a:t>eigen</a:t>
            </a:r>
            <a:r>
              <a:rPr lang="en-US" i="1" dirty="0" smtClean="0"/>
              <a:t> </a:t>
            </a:r>
            <a:r>
              <a:rPr lang="en-US" i="1" dirty="0" err="1" smtClean="0"/>
              <a:t>nano-molecuul-autootje</a:t>
            </a:r>
            <a:r>
              <a:rPr lang="en-US" i="1" dirty="0" smtClean="0"/>
              <a:t> …</a:t>
            </a:r>
          </a:p>
          <a:p>
            <a:r>
              <a:rPr lang="en-US" i="1" dirty="0" smtClean="0">
                <a:hlinkClick r:id="rId5"/>
              </a:rPr>
              <a:t>https://www.youtube.com/watch?v=SuHmG3xYC98</a:t>
            </a:r>
            <a:endParaRPr lang="en-US" i="1" dirty="0" smtClean="0"/>
          </a:p>
          <a:p>
            <a:endParaRPr lang="en-US" dirty="0" smtClean="0"/>
          </a:p>
          <a:p>
            <a:r>
              <a:rPr lang="en-US" dirty="0" smtClean="0"/>
              <a:t>Het </a:t>
            </a:r>
            <a:r>
              <a:rPr lang="en-US" dirty="0" err="1" smtClean="0"/>
              <a:t>bouwen</a:t>
            </a:r>
            <a:r>
              <a:rPr lang="en-US" dirty="0" smtClean="0"/>
              <a:t> van </a:t>
            </a:r>
            <a:r>
              <a:rPr lang="en-US" dirty="0" err="1" smtClean="0"/>
              <a:t>nieuwe</a:t>
            </a:r>
            <a:r>
              <a:rPr lang="en-US" dirty="0" smtClean="0"/>
              <a:t> </a:t>
            </a:r>
            <a:r>
              <a:rPr lang="en-US" dirty="0" err="1" smtClean="0"/>
              <a:t>bewegende</a:t>
            </a:r>
            <a:r>
              <a:rPr lang="en-US" dirty="0" smtClean="0"/>
              <a:t> </a:t>
            </a:r>
            <a:r>
              <a:rPr lang="en-US" dirty="0" err="1" smtClean="0"/>
              <a:t>moleculen</a:t>
            </a:r>
            <a:r>
              <a:rPr lang="en-US" dirty="0" smtClean="0"/>
              <a:t> </a:t>
            </a:r>
            <a:r>
              <a:rPr lang="en-US" dirty="0" err="1" smtClean="0"/>
              <a:t>en</a:t>
            </a:r>
            <a:r>
              <a:rPr lang="en-US" dirty="0" smtClean="0"/>
              <a:t> </a:t>
            </a:r>
            <a:r>
              <a:rPr lang="en-US" dirty="0" err="1" smtClean="0"/>
              <a:t>waarom</a:t>
            </a:r>
            <a:r>
              <a:rPr lang="en-US" dirty="0" smtClean="0"/>
              <a:t> </a:t>
            </a:r>
            <a:r>
              <a:rPr lang="en-US" dirty="0" err="1" smtClean="0"/>
              <a:t>doen</a:t>
            </a:r>
            <a:r>
              <a:rPr lang="en-US" dirty="0" smtClean="0"/>
              <a:t> we </a:t>
            </a:r>
            <a:r>
              <a:rPr lang="en-US" dirty="0" err="1" smtClean="0"/>
              <a:t>dat</a:t>
            </a:r>
            <a:r>
              <a:rPr lang="en-US" dirty="0" smtClean="0"/>
              <a:t>!</a:t>
            </a:r>
          </a:p>
          <a:p>
            <a:r>
              <a:rPr lang="en-US" dirty="0" smtClean="0">
                <a:hlinkClick r:id="rId6"/>
              </a:rPr>
              <a:t>http://www.vpro.nl/speel~WO_VPRO_036865~adams-appel-hoe-groot-wordt-nanotechnologie-nanotechnologie-ben-feringa~.html</a:t>
            </a:r>
            <a:endParaRPr lang="en-US" dirty="0" smtClean="0"/>
          </a:p>
          <a:p>
            <a:r>
              <a:rPr lang="en-US" dirty="0" smtClean="0"/>
              <a:t>Hoe </a:t>
            </a:r>
            <a:r>
              <a:rPr lang="en-US" dirty="0" err="1" smtClean="0"/>
              <a:t>doen</a:t>
            </a:r>
            <a:r>
              <a:rPr lang="en-US" dirty="0" smtClean="0"/>
              <a:t> we </a:t>
            </a:r>
            <a:r>
              <a:rPr lang="en-US" dirty="0" err="1" smtClean="0"/>
              <a:t>dat</a:t>
            </a:r>
            <a:r>
              <a:rPr lang="en-US" dirty="0" smtClean="0"/>
              <a:t>? </a:t>
            </a:r>
            <a:r>
              <a:rPr lang="en-US" dirty="0" err="1" smtClean="0"/>
              <a:t>Helemaal</a:t>
            </a:r>
            <a:r>
              <a:rPr lang="en-US" dirty="0" smtClean="0"/>
              <a:t> in </a:t>
            </a:r>
            <a:r>
              <a:rPr lang="en-US" dirty="0" err="1" smtClean="0"/>
              <a:t>leerlingtaal</a:t>
            </a:r>
            <a:r>
              <a:rPr lang="en-US" dirty="0" smtClean="0"/>
              <a:t>  (</a:t>
            </a:r>
            <a:r>
              <a:rPr lang="en-US" dirty="0" err="1" smtClean="0"/>
              <a:t>ook</a:t>
            </a:r>
            <a:r>
              <a:rPr lang="en-US" dirty="0" smtClean="0"/>
              <a:t> </a:t>
            </a:r>
            <a:r>
              <a:rPr lang="en-US" dirty="0" err="1" smtClean="0"/>
              <a:t>voor</a:t>
            </a:r>
            <a:r>
              <a:rPr lang="en-US" dirty="0" smtClean="0"/>
              <a:t> </a:t>
            </a:r>
            <a:r>
              <a:rPr lang="en-US" dirty="0" err="1" smtClean="0"/>
              <a:t>onderbouw</a:t>
            </a:r>
            <a:r>
              <a:rPr lang="en-US" dirty="0" smtClean="0"/>
              <a:t>) !</a:t>
            </a:r>
          </a:p>
          <a:p>
            <a:r>
              <a:rPr lang="en-US" dirty="0" smtClean="0">
                <a:hlinkClick r:id="rId7"/>
              </a:rPr>
              <a:t>https://www.youtube.com/watch?v=VoMCTIWxWAI</a:t>
            </a:r>
            <a:endParaRPr lang="en-US" dirty="0" smtClean="0"/>
          </a:p>
          <a:p>
            <a:endParaRPr lang="en-US" dirty="0" smtClean="0"/>
          </a:p>
          <a:p>
            <a:r>
              <a:rPr lang="en-US" dirty="0" smtClean="0"/>
              <a:t>Interview over </a:t>
            </a:r>
            <a:r>
              <a:rPr lang="en-US" dirty="0" err="1" smtClean="0"/>
              <a:t>scheikunde</a:t>
            </a:r>
            <a:r>
              <a:rPr lang="en-US" dirty="0" smtClean="0"/>
              <a:t> </a:t>
            </a:r>
            <a:r>
              <a:rPr lang="en-US" dirty="0" err="1" smtClean="0"/>
              <a:t>en</a:t>
            </a:r>
            <a:r>
              <a:rPr lang="en-US" dirty="0" smtClean="0"/>
              <a:t> </a:t>
            </a:r>
            <a:r>
              <a:rPr lang="en-US" dirty="0" err="1" smtClean="0"/>
              <a:t>andere</a:t>
            </a:r>
            <a:r>
              <a:rPr lang="en-US" dirty="0" smtClean="0"/>
              <a:t> </a:t>
            </a:r>
            <a:r>
              <a:rPr lang="en-US" dirty="0" err="1" smtClean="0"/>
              <a:t>dingen</a:t>
            </a:r>
            <a:r>
              <a:rPr lang="en-US" dirty="0" smtClean="0"/>
              <a:t> ‘’</a:t>
            </a:r>
            <a:r>
              <a:rPr lang="nl-NL" dirty="0" smtClean="0"/>
              <a:t>Op de middelbare school had ik een geweldige natuur-scheikunde leraar die het prachtig vond om na de les proeven met je te doen.’’</a:t>
            </a:r>
            <a:endParaRPr lang="en-US" dirty="0" smtClean="0"/>
          </a:p>
          <a:p>
            <a:r>
              <a:rPr lang="en-US" dirty="0" smtClean="0">
                <a:hlinkClick r:id="rId8"/>
              </a:rPr>
              <a:t>http://www.nemokennislink.nl/publicaties/ik-heb-het-idee-dat-ik-elke-dag-een-mooie-partij-voetbal-speel</a:t>
            </a:r>
            <a:endParaRPr lang="en-US" dirty="0" smtClean="0"/>
          </a:p>
          <a:p>
            <a:r>
              <a:rPr lang="en-US" dirty="0" err="1" smtClean="0"/>
              <a:t>En</a:t>
            </a:r>
            <a:r>
              <a:rPr lang="en-US" dirty="0" smtClean="0"/>
              <a:t> </a:t>
            </a:r>
            <a:r>
              <a:rPr lang="en-US" dirty="0" err="1" smtClean="0"/>
              <a:t>dan</a:t>
            </a:r>
            <a:r>
              <a:rPr lang="en-US" dirty="0" smtClean="0"/>
              <a:t> het </a:t>
            </a:r>
            <a:r>
              <a:rPr lang="en-US" dirty="0" err="1" smtClean="0"/>
              <a:t>feestje</a:t>
            </a:r>
            <a:r>
              <a:rPr lang="en-US" dirty="0" smtClean="0"/>
              <a:t> </a:t>
            </a:r>
            <a:r>
              <a:rPr lang="en-US" dirty="0" smtClean="0">
                <a:hlinkClick r:id="rId9"/>
              </a:rPr>
              <a:t>https://www.youtube.com/watch?v=YNGzUN71LqE</a:t>
            </a:r>
            <a:endParaRPr lang="en-US" dirty="0" smtClean="0"/>
          </a:p>
          <a:p>
            <a:endParaRPr lang="en-US" dirty="0"/>
          </a:p>
          <a:p>
            <a:r>
              <a:rPr lang="en-US" dirty="0" smtClean="0"/>
              <a:t>Langer fragment </a:t>
            </a:r>
            <a:r>
              <a:rPr lang="en-US" dirty="0" err="1" smtClean="0"/>
              <a:t>en</a:t>
            </a:r>
            <a:r>
              <a:rPr lang="en-US" dirty="0" smtClean="0"/>
              <a:t> </a:t>
            </a:r>
            <a:r>
              <a:rPr lang="en-US" dirty="0" err="1" smtClean="0"/>
              <a:t>meer</a:t>
            </a:r>
            <a:r>
              <a:rPr lang="en-US" dirty="0" smtClean="0"/>
              <a:t> info </a:t>
            </a:r>
            <a:r>
              <a:rPr lang="en-US" dirty="0" err="1" smtClean="0"/>
              <a:t>voor</a:t>
            </a:r>
            <a:r>
              <a:rPr lang="en-US" dirty="0" smtClean="0"/>
              <a:t> havo4, </a:t>
            </a:r>
            <a:r>
              <a:rPr lang="en-US" dirty="0" err="1" smtClean="0"/>
              <a:t>havo</a:t>
            </a:r>
            <a:r>
              <a:rPr lang="en-US" dirty="0" smtClean="0"/>
              <a:t> 5, vwo4, </a:t>
            </a:r>
            <a:r>
              <a:rPr lang="en-US" dirty="0" err="1" smtClean="0"/>
              <a:t>vwo</a:t>
            </a:r>
            <a:r>
              <a:rPr lang="en-US" dirty="0" smtClean="0"/>
              <a:t> 5, </a:t>
            </a:r>
            <a:r>
              <a:rPr lang="en-US" dirty="0" err="1" smtClean="0"/>
              <a:t>vwo</a:t>
            </a:r>
            <a:r>
              <a:rPr lang="en-US" dirty="0" smtClean="0"/>
              <a:t> 6, </a:t>
            </a:r>
            <a:r>
              <a:rPr lang="en-US" dirty="0" err="1" smtClean="0"/>
              <a:t>hbo</a:t>
            </a:r>
            <a:r>
              <a:rPr lang="en-US" dirty="0" smtClean="0"/>
              <a:t>:</a:t>
            </a:r>
            <a:endParaRPr lang="en-US" sz="1000" dirty="0" smtClean="0"/>
          </a:p>
          <a:p>
            <a:r>
              <a:rPr lang="nl-NL" dirty="0" smtClean="0">
                <a:hlinkClick r:id="rId10"/>
              </a:rPr>
              <a:t>http://www.nemokennislink.nl/publicaties/nobelprijs-voor-moleculaire-machines</a:t>
            </a:r>
            <a:endParaRPr lang="nl-NL" dirty="0" smtClean="0"/>
          </a:p>
          <a:p>
            <a:r>
              <a:rPr lang="nl-NL" dirty="0" smtClean="0">
                <a:hlinkClick r:id="rId11"/>
              </a:rPr>
              <a:t>http://www.npo.nl/hoe-groot-wordt-nanotechnologie/03-08-2010/WO_VPRO_036867</a:t>
            </a:r>
            <a:endParaRPr lang="nl-NL" dirty="0" smtClean="0"/>
          </a:p>
          <a:p>
            <a:endParaRPr lang="en-US" dirty="0">
              <a:solidFill>
                <a:schemeClr val="bg1"/>
              </a:solidFill>
            </a:endParaRPr>
          </a:p>
        </p:txBody>
      </p:sp>
    </p:spTree>
    <p:extLst>
      <p:ext uri="{BB962C8B-B14F-4D97-AF65-F5344CB8AC3E}">
        <p14:creationId xmlns:p14="http://schemas.microsoft.com/office/powerpoint/2010/main" val="1783478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467544" y="620688"/>
            <a:ext cx="8064896" cy="3693319"/>
          </a:xfrm>
          <a:prstGeom prst="rect">
            <a:avLst/>
          </a:prstGeom>
        </p:spPr>
        <p:txBody>
          <a:bodyPr wrap="square">
            <a:spAutoFit/>
          </a:bodyPr>
          <a:lstStyle/>
          <a:p>
            <a:endParaRPr lang="en-US" dirty="0" smtClean="0"/>
          </a:p>
          <a:p>
            <a:endParaRPr lang="en-US" dirty="0"/>
          </a:p>
          <a:p>
            <a:endParaRPr lang="en-US" dirty="0" smtClean="0"/>
          </a:p>
          <a:p>
            <a:endParaRPr lang="en-US" dirty="0"/>
          </a:p>
          <a:p>
            <a:r>
              <a:rPr lang="en-US" dirty="0" err="1" smtClean="0"/>
              <a:t>Webclasses</a:t>
            </a:r>
            <a:r>
              <a:rPr lang="en-US" dirty="0" smtClean="0"/>
              <a:t> (</a:t>
            </a:r>
            <a:r>
              <a:rPr lang="en-US" dirty="0" err="1" smtClean="0"/>
              <a:t>ook</a:t>
            </a:r>
            <a:r>
              <a:rPr lang="en-US" dirty="0" smtClean="0"/>
              <a:t> over </a:t>
            </a:r>
            <a:r>
              <a:rPr lang="en-US" dirty="0" err="1" smtClean="0"/>
              <a:t>nanotechnologie</a:t>
            </a:r>
            <a:r>
              <a:rPr lang="en-US" dirty="0"/>
              <a:t>)</a:t>
            </a:r>
            <a:r>
              <a:rPr lang="en-US" dirty="0" smtClean="0"/>
              <a:t>, </a:t>
            </a:r>
            <a:r>
              <a:rPr lang="en-US" dirty="0" err="1" smtClean="0"/>
              <a:t>profielwerkstuk-onderwerpen</a:t>
            </a:r>
            <a:r>
              <a:rPr lang="en-US" dirty="0" smtClean="0"/>
              <a:t>, </a:t>
            </a:r>
            <a:r>
              <a:rPr lang="en-US" dirty="0" err="1" smtClean="0"/>
              <a:t>wedstrijden</a:t>
            </a:r>
            <a:r>
              <a:rPr lang="en-US" dirty="0" smtClean="0"/>
              <a:t>, </a:t>
            </a:r>
            <a:r>
              <a:rPr lang="en-US" dirty="0" err="1" smtClean="0"/>
              <a:t>leerlingenpractica</a:t>
            </a:r>
            <a:r>
              <a:rPr lang="en-US" dirty="0" smtClean="0"/>
              <a:t>, </a:t>
            </a:r>
            <a:r>
              <a:rPr lang="en-US" dirty="0" err="1" smtClean="0"/>
              <a:t>docenten-nascholing</a:t>
            </a:r>
            <a:r>
              <a:rPr lang="en-US" dirty="0" smtClean="0"/>
              <a:t>, </a:t>
            </a:r>
            <a:r>
              <a:rPr lang="en-US" dirty="0" err="1" smtClean="0"/>
              <a:t>scheikunde</a:t>
            </a:r>
            <a:r>
              <a:rPr lang="en-US" dirty="0" smtClean="0"/>
              <a:t> </a:t>
            </a:r>
            <a:r>
              <a:rPr lang="en-US" dirty="0" err="1" smtClean="0"/>
              <a:t>olympiade</a:t>
            </a:r>
            <a:r>
              <a:rPr lang="en-US" dirty="0" smtClean="0"/>
              <a:t>  </a:t>
            </a:r>
            <a:r>
              <a:rPr lang="en-US" dirty="0" err="1" smtClean="0"/>
              <a:t>en</a:t>
            </a:r>
            <a:r>
              <a:rPr lang="en-US" dirty="0" smtClean="0"/>
              <a:t> </a:t>
            </a:r>
            <a:r>
              <a:rPr lang="en-US" dirty="0" err="1" smtClean="0"/>
              <a:t>meer</a:t>
            </a:r>
            <a:r>
              <a:rPr lang="en-US" dirty="0" smtClean="0"/>
              <a:t>:</a:t>
            </a:r>
          </a:p>
          <a:p>
            <a:endParaRPr lang="en-US" dirty="0"/>
          </a:p>
          <a:p>
            <a:r>
              <a:rPr lang="nl-NL" dirty="0">
                <a:hlinkClick r:id="rId2"/>
              </a:rPr>
              <a:t>http://</a:t>
            </a:r>
            <a:r>
              <a:rPr lang="nl-NL" dirty="0" smtClean="0">
                <a:hlinkClick r:id="rId2"/>
              </a:rPr>
              <a:t>www.rug.nl/sciencelinx/leerlingen/docs/leerlingenagenda.pdf</a:t>
            </a:r>
            <a:endParaRPr lang="nl-NL" dirty="0" smtClean="0"/>
          </a:p>
          <a:p>
            <a:endParaRPr lang="en-US" dirty="0"/>
          </a:p>
          <a:p>
            <a:r>
              <a:rPr lang="nl-NL" dirty="0" smtClean="0">
                <a:hlinkClick r:id="rId3"/>
              </a:rPr>
              <a:t>http</a:t>
            </a:r>
            <a:r>
              <a:rPr lang="nl-NL" dirty="0">
                <a:hlinkClick r:id="rId3"/>
              </a:rPr>
              <a:t>://www.rug.nl/sciencelinx</a:t>
            </a:r>
            <a:r>
              <a:rPr lang="nl-NL" dirty="0" smtClean="0">
                <a:hlinkClick r:id="rId3"/>
              </a:rPr>
              <a:t>/</a:t>
            </a:r>
            <a:endParaRPr lang="nl-NL" dirty="0" smtClean="0"/>
          </a:p>
          <a:p>
            <a:endParaRPr lang="en-US" dirty="0"/>
          </a:p>
          <a:p>
            <a:r>
              <a:rPr lang="nl-NL" dirty="0">
                <a:hlinkClick r:id="rId4"/>
              </a:rPr>
              <a:t>http://</a:t>
            </a:r>
            <a:r>
              <a:rPr lang="nl-NL" dirty="0" smtClean="0">
                <a:hlinkClick r:id="rId4"/>
              </a:rPr>
              <a:t>www.rug.nl/sciencelinx/docenten/docs/docentenagenda.pdf</a:t>
            </a:r>
            <a:endParaRPr lang="nl-NL" dirty="0" smtClean="0"/>
          </a:p>
          <a:p>
            <a:endParaRPr lang="nl-NL" dirty="0"/>
          </a:p>
        </p:txBody>
      </p:sp>
    </p:spTree>
    <p:extLst>
      <p:ext uri="{BB962C8B-B14F-4D97-AF65-F5344CB8AC3E}">
        <p14:creationId xmlns:p14="http://schemas.microsoft.com/office/powerpoint/2010/main" val="4409890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44</Words>
  <Application>Microsoft Office PowerPoint</Application>
  <PresentationFormat>Diavoorstelling (4:3)</PresentationFormat>
  <Paragraphs>46</Paragraphs>
  <Slides>3</Slides>
  <Notes>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3</vt:i4>
      </vt:variant>
    </vt:vector>
  </HeadingPairs>
  <TitlesOfParts>
    <vt:vector size="6" baseType="lpstr">
      <vt:lpstr>Arial</vt:lpstr>
      <vt:lpstr>Calibri</vt:lpstr>
      <vt:lpstr>Office Theme</vt:lpstr>
      <vt:lpstr>PowerPoint-presentatie</vt:lpstr>
      <vt:lpstr>PowerPoint-presentatie</vt:lpstr>
      <vt:lpstr>PowerPoint-presentatie</vt:lpstr>
    </vt:vector>
  </TitlesOfParts>
  <Company>University of Groningen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MWPuser</dc:creator>
  <cp:lastModifiedBy>Frans Koeman</cp:lastModifiedBy>
  <cp:revision>27</cp:revision>
  <dcterms:created xsi:type="dcterms:W3CDTF">2016-10-06T11:07:31Z</dcterms:created>
  <dcterms:modified xsi:type="dcterms:W3CDTF">2016-12-01T13:51:41Z</dcterms:modified>
</cp:coreProperties>
</file>